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1147" r:id="rId5"/>
    <p:sldId id="1195" r:id="rId6"/>
    <p:sldId id="1281" r:id="rId7"/>
    <p:sldId id="1337" r:id="rId8"/>
    <p:sldId id="1290" r:id="rId9"/>
    <p:sldId id="1327" r:id="rId10"/>
    <p:sldId id="1332" r:id="rId11"/>
    <p:sldId id="1331" r:id="rId12"/>
    <p:sldId id="1329" r:id="rId13"/>
    <p:sldId id="1334" r:id="rId14"/>
    <p:sldId id="1335" r:id="rId15"/>
    <p:sldId id="1326" r:id="rId16"/>
    <p:sldId id="1216" r:id="rId17"/>
    <p:sldId id="1235" r:id="rId18"/>
    <p:sldId id="1242" r:id="rId19"/>
    <p:sldId id="1243" r:id="rId20"/>
    <p:sldId id="1287" r:id="rId21"/>
    <p:sldId id="1246" r:id="rId22"/>
    <p:sldId id="1247" r:id="rId23"/>
    <p:sldId id="1248" r:id="rId24"/>
    <p:sldId id="1251" r:id="rId25"/>
    <p:sldId id="1250" r:id="rId26"/>
    <p:sldId id="1217" r:id="rId27"/>
    <p:sldId id="1261" r:id="rId28"/>
    <p:sldId id="1256" r:id="rId29"/>
    <p:sldId id="1259" r:id="rId30"/>
    <p:sldId id="1258" r:id="rId31"/>
    <p:sldId id="1325" r:id="rId32"/>
    <p:sldId id="1321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E36C0A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25/11/2024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25/11/2024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129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ontiersin.org/journals/built-environment/articles/10.3389/fbuil.2018.00014/full" TargetMode="External"/><Relationship Id="rId5" Type="http://schemas.openxmlformats.org/officeDocument/2006/relationships/hyperlink" Target="https://www.pveducation.org/pvcdrom/modules-and-arrays/shading" TargetMode="Externa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reHugoMathieu/pvfault_detection_solar_academy/blob/master/notebooks/python_intro_poa.ipynb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21105/joss.00884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26/11/2024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B06E6058-C71E-A959-E13A-0CDAC891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316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3829A7-046E-FB9C-CB7B-18022DEC2FB4}"/>
              </a:ext>
            </a:extLst>
          </p:cNvPr>
          <p:cNvSpPr/>
          <p:nvPr/>
        </p:nvSpPr>
        <p:spPr>
          <a:xfrm>
            <a:off x="8562622" y="4375411"/>
            <a:ext cx="3122141" cy="22972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(default)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90ADC77-BEA4-32DC-58F0-58C4F912A2A2}"/>
              </a:ext>
            </a:extLst>
          </p:cNvPr>
          <p:cNvSpPr/>
          <p:nvPr/>
        </p:nvSpPr>
        <p:spPr>
          <a:xfrm>
            <a:off x="8562622" y="2105008"/>
            <a:ext cx="2149813" cy="2255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2A8AFE-0E6E-2682-B571-10EAE4D9BD8B}"/>
              </a:ext>
            </a:extLst>
          </p:cNvPr>
          <p:cNvSpPr/>
          <p:nvPr/>
        </p:nvSpPr>
        <p:spPr>
          <a:xfrm>
            <a:off x="5313624" y="2338103"/>
            <a:ext cx="3818279" cy="431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0E48DE0-FF07-CF7D-C95E-9DB74CE52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525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37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In average, if a PV panel is around 8% covered, bypass diodes start to activate and **might** reduce the module power production to much lower levels.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9088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11h15-12h45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4AE0F-8CBB-0CC0-97CA-BBC16E5BE663}"/>
              </a:ext>
            </a:extLst>
          </p:cNvPr>
          <p:cNvSpPr/>
          <p:nvPr/>
        </p:nvSpPr>
        <p:spPr>
          <a:xfrm>
            <a:off x="3575222" y="1400432"/>
            <a:ext cx="8392333" cy="61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4. Module and Cell temperature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600" dirty="0">
                <a:latin typeface="+mn-lt"/>
              </a:rPr>
              <a:t>The hotter a module is, the less efficient it is </a:t>
            </a:r>
            <a:r>
              <a:rPr lang="en-US" sz="1800" dirty="0">
                <a:latin typeface="+mn-lt"/>
              </a:rPr>
              <a:t>!</a:t>
            </a: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2386736-06DD-0661-EEFB-5537AE2E5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69274F-73D7-E842-6013-F6C5D1E5A036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DB619-DB91-588E-894B-4FF6BCDB5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00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600" u="sng" dirty="0">
                    <a:latin typeface="+mn-lt"/>
                  </a:rPr>
                  <a:t>Ross model: </a:t>
                </a:r>
                <a:br>
                  <a:rPr lang="en-US" sz="1600" dirty="0">
                    <a:latin typeface="+mn-lt"/>
                  </a:rPr>
                </a:br>
                <a:r>
                  <a:rPr lang="en-US" sz="16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[W/m²].</a:t>
                </a: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  <a:p>
                <a:endParaRPr lang="en-US" sz="16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70B7099-455B-F236-08B3-FD0DE80FA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8D1E6-CE6E-A300-75A4-5520D772FC5B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2A8A99-133E-8984-F447-15F59F35A5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59638-B0BC-B4E0-86C8-4FEEC486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9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600" u="sng" dirty="0">
                    <a:latin typeface="+mn-lt"/>
                  </a:rPr>
                  <a:t>Ross model: </a:t>
                </a:r>
                <a:br>
                  <a:rPr lang="en-US" sz="1600" dirty="0">
                    <a:latin typeface="+mn-lt"/>
                  </a:rPr>
                </a:br>
                <a:r>
                  <a:rPr lang="en-US" sz="1600" dirty="0">
                    <a:latin typeface="+mn-lt"/>
                  </a:rPr>
                  <a:t>Model to estimate the cell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[W/m²].</a:t>
                </a: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𝑃𝑂𝐴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𝑅𝑜𝑠𝑠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  <a:p>
                <a:endParaRPr lang="en-US" sz="1600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, typically in the range 0.02-0.05 K/m²/W.</a:t>
                </a: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5822953" cy="4367212"/>
              </a:xfrm>
              <a:blipFill>
                <a:blip r:embed="rId2"/>
                <a:stretch>
                  <a:fillRect l="-628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CC3F727-2307-9533-BF8C-FB0E50F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1" y="171449"/>
            <a:ext cx="5236823" cy="16126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8A3DD4-C172-7237-0ACC-FBA6E755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70" y="1657087"/>
            <a:ext cx="5404154" cy="400203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6E9069F-75F8-1DFD-72EC-A198791CB26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34088" y="2348245"/>
            <a:ext cx="3843337" cy="31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/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𝑅𝑜𝑠𝑠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fitted from datasheet values. NOCT conditions: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800 W/m²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= 20°C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E5C54B9-F62C-351A-DD67-6A163FD0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475" y="1147916"/>
                <a:ext cx="4467225" cy="1200329"/>
              </a:xfrm>
              <a:prstGeom prst="rect">
                <a:avLst/>
              </a:prstGeom>
              <a:blipFill>
                <a:blip r:embed="rId5"/>
                <a:stretch>
                  <a:fillRect l="-952" t="-2010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F5C0DC8-C0EA-439D-4718-C849E22C7914}"/>
              </a:ext>
            </a:extLst>
          </p:cNvPr>
          <p:cNvSpPr/>
          <p:nvPr/>
        </p:nvSpPr>
        <p:spPr>
          <a:xfrm>
            <a:off x="6645648" y="5124451"/>
            <a:ext cx="5187576" cy="483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618659-4169-8B78-F0B0-C65E17656A8D}"/>
              </a:ext>
            </a:extLst>
          </p:cNvPr>
          <p:cNvSpPr txBox="1"/>
          <p:nvPr/>
        </p:nvSpPr>
        <p:spPr>
          <a:xfrm>
            <a:off x="239349" y="644033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Ross, R. G. Jr., (1981). “Design Techniques for Flat-Plate Photovoltaic Arrays”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FBAA0C3-0291-677C-1FAF-2E91EE07F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37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600" u="sng" dirty="0">
                    <a:latin typeface="+mn-lt"/>
                  </a:rPr>
                  <a:t>Faiman model: </a:t>
                </a:r>
                <a:br>
                  <a:rPr lang="en-US" sz="1600" dirty="0">
                    <a:latin typeface="+mn-lt"/>
                  </a:rPr>
                </a:br>
                <a:r>
                  <a:rPr lang="en-US" sz="1600" dirty="0">
                    <a:latin typeface="+mn-lt"/>
                  </a:rPr>
                  <a:t>Model to estimate the module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+mn-lt"/>
                  </a:rPr>
                  <a:t>.</a:t>
                </a: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+mn-lt"/>
                </a:endParaRP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6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FB77CE37-C16D-87DB-423D-7852D3AE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39349" y="2498197"/>
                <a:ext cx="9954518" cy="4367212"/>
              </a:xfrm>
              <a:blipFill>
                <a:blip r:embed="rId2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A6560C7-B46C-2F60-1488-9B51F1AA5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A770B-686F-F9E3-89DA-0DD8E15E2AEC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57D3D-F1DC-C934-DECC-B456F51ED9D9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7282ECE-41B7-5181-4719-409D649BA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344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574720F-28E6-5245-84BD-5E6A36E8D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A667D-0C20-FB83-D83A-A590C4745B1E}"/>
              </a:ext>
            </a:extLst>
          </p:cNvPr>
          <p:cNvSpPr/>
          <p:nvPr/>
        </p:nvSpPr>
        <p:spPr>
          <a:xfrm>
            <a:off x="8172449" y="1826749"/>
            <a:ext cx="1061677" cy="7787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399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+mn-lt"/>
                  </a:rPr>
                  <a:t>4. Cell temperature</a:t>
                </a:r>
              </a:p>
              <a:p>
                <a:r>
                  <a:rPr lang="en-US" sz="1600" u="sng" dirty="0">
                    <a:latin typeface="+mn-lt"/>
                  </a:rPr>
                  <a:t>Faiman model: </a:t>
                </a:r>
                <a:br>
                  <a:rPr lang="en-US" sz="1600" dirty="0">
                    <a:latin typeface="+mn-lt"/>
                  </a:rPr>
                </a:br>
                <a:r>
                  <a:rPr lang="en-US" sz="1600" dirty="0">
                    <a:latin typeface="+mn-lt"/>
                  </a:rPr>
                  <a:t>Model to estimate the module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[°C] as function of ambient temperature and irradiance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𝑷𝑶𝑨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[W/m²] AND wind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𝑊𝑆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+mn-lt"/>
                  </a:rPr>
                  <a:t>.</a:t>
                </a: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𝑃𝑂𝐴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+mn-lt"/>
                </a:endParaRPr>
              </a:p>
              <a:p>
                <a:endParaRPr lang="en-US" sz="16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convective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heat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transfer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component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  <a:p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122860C4-A3D2-CA98-BF54-1FC3816D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9" y="2498197"/>
                <a:ext cx="9954518" cy="4367212"/>
              </a:xfrm>
              <a:prstGeom prst="rect">
                <a:avLst/>
              </a:prstGeom>
              <a:blipFill>
                <a:blip r:embed="rId3"/>
                <a:stretch>
                  <a:fillRect l="-367" t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/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some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mtClean="0"/>
                      <m:t>≃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can be assumed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, only few degrees of difference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AE32AD-6252-4BA4-1F92-58ABAB3C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25" y="4124325"/>
                <a:ext cx="3733800" cy="923330"/>
              </a:xfrm>
              <a:prstGeom prst="rect">
                <a:avLst/>
              </a:prstGeom>
              <a:blipFill>
                <a:blip r:embed="rId4"/>
                <a:stretch>
                  <a:fillRect l="-1303" t="-3268" r="-1629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208749D-A9F1-4B24-AA73-B375220B990D}"/>
              </a:ext>
            </a:extLst>
          </p:cNvPr>
          <p:cNvSpPr txBox="1"/>
          <p:nvPr/>
        </p:nvSpPr>
        <p:spPr>
          <a:xfrm>
            <a:off x="224445" y="656344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Faiman, D. (2008). Assessing the outdoor operating temperature of photovoltaic modules.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056741F-F915-5DA0-C5C3-D0012148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02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8299" indent="-342900"/>
            <a:r>
              <a:rPr lang="en-US" sz="1800" u="sng" dirty="0">
                <a:latin typeface="+mn-lt"/>
              </a:rPr>
              <a:t>Shading</a:t>
            </a:r>
          </a:p>
          <a:p>
            <a:pPr marL="368299" indent="-342900"/>
            <a:r>
              <a:rPr lang="en-US" sz="1800" dirty="0">
                <a:latin typeface="+mn-lt"/>
              </a:rPr>
              <a:t>PV education 7.2, widget: </a:t>
            </a:r>
            <a:r>
              <a:rPr lang="en-US" sz="1800" dirty="0">
                <a:latin typeface="+mn-lt"/>
                <a:hlinkClick r:id="rId5"/>
              </a:rPr>
              <a:t>https://www.pveducation.org/pvcdrom/modules-and-arrays/shading</a:t>
            </a:r>
            <a:r>
              <a:rPr lang="en-US" sz="1800" dirty="0">
                <a:latin typeface="+mn-lt"/>
              </a:rPr>
              <a:t> </a:t>
            </a:r>
          </a:p>
          <a:p>
            <a:pPr marL="1028683" lvl="1" indent="-342900"/>
            <a:r>
              <a:rPr lang="en-US" sz="1800" dirty="0"/>
              <a:t>How to take into account shading from LIDAR data: </a:t>
            </a:r>
            <a:br>
              <a:rPr lang="en-US" sz="1800" dirty="0"/>
            </a:br>
            <a:r>
              <a:rPr lang="en-US" sz="1800" dirty="0"/>
              <a:t>Solar Energy Potential Assessment on Rooftops and Facades in Large Built Environments Based on LiDAR Data, Image Processing, and Cloud Computing. Methodological Background, Application, and Validation in Geneva (Solar Cadaster), </a:t>
            </a:r>
            <a:r>
              <a:rPr lang="en-US" sz="1800" dirty="0" err="1"/>
              <a:t>Desthieux</a:t>
            </a:r>
            <a:r>
              <a:rPr lang="en-US" sz="1800" dirty="0"/>
              <a:t> et al.</a:t>
            </a:r>
            <a:br>
              <a:rPr lang="en-US" sz="1800" dirty="0"/>
            </a:b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https://www.frontiersin.org/journals/built-environment/articles/10.3389/fbuil.2018.00014/full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  <a:p>
            <a:pPr marL="25399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	Notebook: Shading effect on irradiance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0900630" cy="1909046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+mn-lt"/>
              </a:rPr>
              <a:t>Notebook recap 13/11/2024</a:t>
            </a:r>
          </a:p>
          <a:p>
            <a:r>
              <a:rPr lang="en-US" sz="1400" dirty="0"/>
              <a:t>Google collab link: </a:t>
            </a:r>
            <a:r>
              <a:rPr lang="en-US" sz="1400" dirty="0"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400" dirty="0"/>
              <a:t> </a:t>
            </a:r>
          </a:p>
          <a:p>
            <a:r>
              <a:rPr lang="en-US" sz="1400" dirty="0"/>
              <a:t>Correction: </a:t>
            </a:r>
            <a:r>
              <a:rPr lang="en-US" sz="1400" dirty="0">
                <a:hlinkClick r:id="rId2"/>
              </a:rPr>
              <a:t>https://github.com/AlexandreHugoMathieu/pvfault_detection_solar_academy/blob/master/notebooks/python_intro_poa.ipynb</a:t>
            </a:r>
            <a:r>
              <a:rPr lang="en-US" sz="1400" dirty="0"/>
              <a:t> </a:t>
            </a:r>
          </a:p>
          <a:p>
            <a:endParaRPr lang="en-US" sz="1400" b="1" dirty="0"/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78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1/4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849984" y="429179"/>
            <a:ext cx="608691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</a:t>
            </a:r>
            <a:r>
              <a:rPr lang="en-US" sz="1200" dirty="0" err="1">
                <a:solidFill>
                  <a:srgbClr val="1907C9"/>
                </a:solidFill>
              </a:rPr>
              <a:t>numpy</a:t>
            </a:r>
            <a:r>
              <a:rPr lang="en-US" sz="1200" dirty="0">
                <a:solidFill>
                  <a:srgbClr val="1907C9"/>
                </a:solidFill>
              </a:rPr>
              <a:t>”  and rename it “np” (helpful for math calculations)</a:t>
            </a:r>
          </a:p>
          <a:p>
            <a:r>
              <a:rPr lang="en-US" sz="1600" dirty="0"/>
              <a:t>import pandas as pd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“pandas” (helpful for data structure and calculations)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ts</a:t>
            </a:r>
            <a:r>
              <a:rPr lang="en-US" sz="1600" dirty="0"/>
              <a:t> = </a:t>
            </a:r>
            <a:r>
              <a:rPr lang="en-US" sz="1600" dirty="0" err="1"/>
              <a:t>pd.Series</a:t>
            </a:r>
            <a:r>
              <a:rPr lang="en-US" sz="1600" dirty="0"/>
              <a:t>([1, 2,3], index=['</a:t>
            </a:r>
            <a:r>
              <a:rPr lang="en-US" sz="1600" dirty="0" err="1"/>
              <a:t>a','b','c</a:t>
            </a:r>
            <a:r>
              <a:rPr lang="en-US" sz="1600" dirty="0"/>
              <a:t>']) </a:t>
            </a:r>
            <a:r>
              <a:rPr lang="en-US" sz="1200" dirty="0">
                <a:solidFill>
                  <a:srgbClr val="1907C9"/>
                </a:solidFill>
              </a:rPr>
              <a:t># Initiate a pandas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</a:t>
            </a:r>
          </a:p>
          <a:p>
            <a:r>
              <a:rPr lang="en-US" sz="1600" dirty="0"/>
              <a:t>ts2 = </a:t>
            </a:r>
            <a:r>
              <a:rPr lang="en-US" sz="1600" dirty="0" err="1"/>
              <a:t>ts</a:t>
            </a:r>
            <a:r>
              <a:rPr lang="en-US" sz="1600" dirty="0"/>
              <a:t> + </a:t>
            </a:r>
            <a:r>
              <a:rPr lang="en-US" sz="1600" dirty="0" err="1"/>
              <a:t>ts</a:t>
            </a:r>
            <a:r>
              <a:rPr lang="en-US" sz="1600" dirty="0"/>
              <a:t>/2 + </a:t>
            </a:r>
            <a:r>
              <a:rPr lang="en-US" sz="1600" dirty="0" err="1"/>
              <a:t>np.cos</a:t>
            </a:r>
            <a:r>
              <a:rPr lang="en-US" sz="1600" dirty="0"/>
              <a:t>(</a:t>
            </a:r>
            <a:r>
              <a:rPr lang="en-US" sz="1600" dirty="0" err="1"/>
              <a:t>ts</a:t>
            </a:r>
            <a:r>
              <a:rPr lang="en-US" sz="1600" dirty="0"/>
              <a:t>) + </a:t>
            </a:r>
            <a:r>
              <a:rPr lang="en-US" sz="1600" dirty="0" err="1"/>
              <a:t>np.pi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Make calculate with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and store it into “ts2”</a:t>
            </a:r>
            <a:r>
              <a:rPr lang="en-US" sz="1200" b="1" dirty="0">
                <a:solidFill>
                  <a:srgbClr val="1907C9"/>
                </a:solidFill>
              </a:rPr>
              <a:t> </a:t>
            </a:r>
          </a:p>
          <a:p>
            <a:r>
              <a:rPr lang="en-US" sz="1600" dirty="0"/>
              <a:t>print(ts2) </a:t>
            </a:r>
            <a:r>
              <a:rPr lang="en-US" sz="1200" dirty="0">
                <a:solidFill>
                  <a:srgbClr val="1907C9"/>
                </a:solidFill>
              </a:rPr>
              <a:t># print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ts.plot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() </a:t>
            </a:r>
            <a:r>
              <a:rPr lang="en-US" sz="1200" dirty="0">
                <a:solidFill>
                  <a:srgbClr val="1907C9"/>
                </a:solidFill>
              </a:rPr>
              <a:t># Initiate an empty </a:t>
            </a:r>
            <a:r>
              <a:rPr lang="en-US" sz="1200" dirty="0" err="1">
                <a:solidFill>
                  <a:srgbClr val="1907C9"/>
                </a:solidFill>
              </a:rPr>
              <a:t>dataframe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first_column</a:t>
            </a:r>
            <a:r>
              <a:rPr lang="en-US" sz="1600" dirty="0"/>
              <a:t>"] = </a:t>
            </a:r>
            <a:r>
              <a:rPr lang="en-US" sz="1600" dirty="0" err="1"/>
              <a:t>ts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Store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 a column labeled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second_column</a:t>
            </a:r>
            <a:r>
              <a:rPr lang="en-US" sz="1600" dirty="0"/>
              <a:t>"] = ts2 * 2 </a:t>
            </a:r>
            <a:r>
              <a:rPr lang="en-US" sz="1200" dirty="0">
                <a:solidFill>
                  <a:srgbClr val="1907C9"/>
                </a:solidFill>
              </a:rPr>
              <a:t># Store “ts2”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 in another column labeled “</a:t>
            </a:r>
            <a:r>
              <a:rPr lang="en-US" sz="1200" dirty="0" err="1">
                <a:solidFill>
                  <a:srgbClr val="1907C9"/>
                </a:solidFill>
              </a:rPr>
              <a:t>second_column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df.loc</a:t>
            </a:r>
            <a:r>
              <a:rPr lang="en-US" sz="1600" dirty="0"/>
              <a:t>[“a”, :] </a:t>
            </a:r>
            <a:r>
              <a:rPr lang="en-US" sz="1200" dirty="0">
                <a:solidFill>
                  <a:srgbClr val="1907C9"/>
                </a:solidFill>
              </a:rPr>
              <a:t># Select the entire row with “a” as index</a:t>
            </a:r>
          </a:p>
          <a:p>
            <a:r>
              <a:rPr lang="en-US" sz="1600" dirty="0" err="1"/>
              <a:t>df.loc</a:t>
            </a:r>
            <a:r>
              <a:rPr lang="en-US" sz="1600" dirty="0"/>
              <a:t>[“a”, “</a:t>
            </a:r>
            <a:r>
              <a:rPr lang="en-US" sz="1600" dirty="0" err="1"/>
              <a:t>first_column</a:t>
            </a:r>
            <a:r>
              <a:rPr lang="en-US" sz="1600" dirty="0"/>
              <a:t>”] </a:t>
            </a:r>
            <a:r>
              <a:rPr lang="en-US" sz="1200" dirty="0">
                <a:solidFill>
                  <a:srgbClr val="1907C9"/>
                </a:solidFill>
              </a:rPr>
              <a:t># Select the value with “a” as index and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as column</a:t>
            </a:r>
          </a:p>
          <a:p>
            <a:endParaRPr lang="en-US" sz="1200" dirty="0">
              <a:solidFill>
                <a:srgbClr val="1907C9"/>
              </a:solidFill>
            </a:endParaRP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9F15DADA-7139-F5E9-28AA-619BF927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01624"/>
              </p:ext>
            </p:extLst>
          </p:nvPr>
        </p:nvGraphicFramePr>
        <p:xfrm>
          <a:off x="4341566" y="498310"/>
          <a:ext cx="901700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2A3338FC-79D4-F43C-1036-8567286E40DC}"/>
              </a:ext>
            </a:extLst>
          </p:cNvPr>
          <p:cNvSpPr txBox="1"/>
          <p:nvPr/>
        </p:nvSpPr>
        <p:spPr>
          <a:xfrm>
            <a:off x="4341566" y="1266525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4507844" y="1652868"/>
            <a:ext cx="714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values</a:t>
            </a:r>
            <a:endParaRPr lang="en-US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290CD5-17D9-455F-A93A-AE7DAC640104}"/>
              </a:ext>
            </a:extLst>
          </p:cNvPr>
          <p:cNvSpPr txBox="1"/>
          <p:nvPr/>
        </p:nvSpPr>
        <p:spPr>
          <a:xfrm>
            <a:off x="4702177" y="142062"/>
            <a:ext cx="32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ts</a:t>
            </a:r>
            <a:endParaRPr lang="en-US" sz="14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E147CBF-A610-6983-4494-8F30FBFBCFD5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5243266" y="909790"/>
            <a:ext cx="606718" cy="8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au 17">
            <a:extLst>
              <a:ext uri="{FF2B5EF4-FFF2-40B4-BE49-F238E27FC236}">
                <a16:creationId xmlns:a16="http://schemas.microsoft.com/office/drawing/2014/main" id="{4E32E779-A1B4-AF2C-0035-40389236C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12185"/>
              </p:ext>
            </p:extLst>
          </p:nvPr>
        </p:nvGraphicFramePr>
        <p:xfrm>
          <a:off x="4078128" y="2762844"/>
          <a:ext cx="901701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0567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2725669448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4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6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9190EE45-B0CD-6A6D-0386-1DBAD4BC00B2}"/>
              </a:ext>
            </a:extLst>
          </p:cNvPr>
          <p:cNvSpPr txBox="1"/>
          <p:nvPr/>
        </p:nvSpPr>
        <p:spPr>
          <a:xfrm>
            <a:off x="4535358" y="1945630"/>
            <a:ext cx="48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df</a:t>
            </a:r>
            <a:endParaRPr lang="en-US" sz="1400" b="1" u="sng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60C5751-3058-6BE6-DDA5-8FF7CCA5103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028470" y="3585955"/>
            <a:ext cx="1902773" cy="164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C0DF359B-4D27-2648-35C3-C5783B8D0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"/>
          <a:stretch/>
        </p:blipFill>
        <p:spPr>
          <a:xfrm>
            <a:off x="255098" y="3775232"/>
            <a:ext cx="3773372" cy="2911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36E0146-B314-59E0-0EE7-6508AD35A25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979829" y="3089038"/>
            <a:ext cx="439785" cy="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6CF8CB7-2DA8-4130-BC09-7A7604DE4FF8}"/>
              </a:ext>
            </a:extLst>
          </p:cNvPr>
          <p:cNvSpPr txBox="1"/>
          <p:nvPr/>
        </p:nvSpPr>
        <p:spPr>
          <a:xfrm>
            <a:off x="3936173" y="3536844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36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BE017B-89FE-D4D9-1484-7F0FD620E93A}"/>
              </a:ext>
            </a:extLst>
          </p:cNvPr>
          <p:cNvSpPr txBox="1"/>
          <p:nvPr/>
        </p:nvSpPr>
        <p:spPr>
          <a:xfrm>
            <a:off x="3398410" y="2296957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first_column</a:t>
            </a:r>
            <a:endParaRPr lang="en-US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3E5A2B-BCD3-BB4E-FDD6-C1AC46D27E19}"/>
              </a:ext>
            </a:extLst>
          </p:cNvPr>
          <p:cNvSpPr txBox="1"/>
          <p:nvPr/>
        </p:nvSpPr>
        <p:spPr>
          <a:xfrm>
            <a:off x="4430955" y="2290909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second_column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BE3427-D36B-7789-CBF0-4033DDE509D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155872" y="2561623"/>
            <a:ext cx="373106" cy="20122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2503E36-93AF-D7E2-1CFD-CB7DF9CF4BF4}"/>
              </a:ext>
            </a:extLst>
          </p:cNvPr>
          <p:cNvCxnSpPr>
            <a:cxnSpLocks/>
          </p:cNvCxnSpPr>
          <p:nvPr/>
        </p:nvCxnSpPr>
        <p:spPr>
          <a:xfrm flipH="1">
            <a:off x="4868827" y="2561133"/>
            <a:ext cx="286930" cy="21845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2/4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576271" y="171449"/>
            <a:ext cx="63763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Calculate POA, the lazy way #######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from </a:t>
            </a:r>
            <a:r>
              <a:rPr lang="en-US" sz="1600" dirty="0" err="1"/>
              <a:t>pvlib.irradiance</a:t>
            </a:r>
            <a:r>
              <a:rPr lang="en-US" sz="1600" dirty="0"/>
              <a:t> import </a:t>
            </a:r>
            <a:r>
              <a:rPr lang="en-US" sz="1600" dirty="0" err="1"/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# import the function “</a:t>
            </a:r>
            <a:r>
              <a:rPr lang="en-US" sz="1200" dirty="0" err="1">
                <a:solidFill>
                  <a:srgbClr val="1907C9"/>
                </a:solidFill>
              </a:rPr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from pvlib”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On  another note, pvlib* is a very useful package for PV modeling with plenty of convenient functions, do not hesitate to look it up on the web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beta = 20 </a:t>
            </a:r>
            <a:r>
              <a:rPr lang="en-US" sz="1200" dirty="0">
                <a:solidFill>
                  <a:srgbClr val="1907C9"/>
                </a:solidFill>
              </a:rPr>
              <a:t># tilt [°]</a:t>
            </a:r>
          </a:p>
          <a:p>
            <a:r>
              <a:rPr lang="en-US" sz="1600" dirty="0"/>
              <a:t>azimuth = 180 </a:t>
            </a:r>
            <a:r>
              <a:rPr lang="en-US" sz="1200" dirty="0">
                <a:solidFill>
                  <a:srgbClr val="1907C9"/>
                </a:solidFill>
              </a:rPr>
              <a:t># azimuth [°]</a:t>
            </a:r>
          </a:p>
          <a:p>
            <a:r>
              <a:rPr lang="en-US" sz="1600" dirty="0"/>
              <a:t>rho = 0.2 </a:t>
            </a:r>
            <a:r>
              <a:rPr lang="en-US" sz="1200" dirty="0">
                <a:solidFill>
                  <a:srgbClr val="1907C9"/>
                </a:solidFill>
              </a:rPr>
              <a:t># albedo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solar_position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("solarpos_data.csv") </a:t>
            </a:r>
            <a:r>
              <a:rPr lang="en-US" sz="1200" dirty="0">
                <a:solidFill>
                  <a:srgbClr val="1907C9"/>
                </a:solidFill>
              </a:rPr>
              <a:t># Import the data file "solarpos_data.csv“ which contains the sun path (azimuth and elevation)  with datetime index</a:t>
            </a:r>
          </a:p>
          <a:p>
            <a:r>
              <a:rPr lang="en-US" sz="1600" dirty="0" err="1"/>
              <a:t>weather_data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("sat_data.csv", </a:t>
            </a:r>
            <a:r>
              <a:rPr lang="en-US" sz="1600" dirty="0" err="1"/>
              <a:t>index_col</a:t>
            </a:r>
            <a:r>
              <a:rPr lang="en-US" sz="1600" dirty="0"/>
              <a:t>=0) </a:t>
            </a:r>
            <a:r>
              <a:rPr lang="en-US" sz="1200" dirty="0">
                <a:solidFill>
                  <a:srgbClr val="1907C9"/>
                </a:solidFill>
              </a:rPr>
              <a:t># Import the data file “sat_data.csv“ which irradiance (</a:t>
            </a:r>
            <a:r>
              <a:rPr lang="en-US" sz="1200" dirty="0" err="1">
                <a:solidFill>
                  <a:srgbClr val="1907C9"/>
                </a:solidFill>
              </a:rPr>
              <a:t>dni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ghi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dhi</a:t>
            </a:r>
            <a:r>
              <a:rPr lang="en-US" sz="1200" dirty="0">
                <a:solidFill>
                  <a:srgbClr val="1907C9"/>
                </a:solidFill>
              </a:rPr>
              <a:t>) with datetime index</a:t>
            </a:r>
          </a:p>
          <a:p>
            <a:endParaRPr lang="en-US" sz="1600" dirty="0"/>
          </a:p>
          <a:p>
            <a:r>
              <a:rPr lang="en-US" sz="1600" dirty="0"/>
              <a:t>data = </a:t>
            </a:r>
            <a:r>
              <a:rPr lang="en-US" sz="1600" dirty="0" err="1"/>
              <a:t>get_total_irradiance</a:t>
            </a:r>
            <a:r>
              <a:rPr lang="en-US" sz="1600" dirty="0"/>
              <a:t>(beta, azimuth, </a:t>
            </a:r>
            <a:r>
              <a:rPr lang="en-US" sz="1600" dirty="0" err="1"/>
              <a:t>solar_position</a:t>
            </a:r>
            <a:r>
              <a:rPr lang="en-US" sz="1600" dirty="0"/>
              <a:t>["zenith"], </a:t>
            </a:r>
            <a:r>
              <a:rPr lang="en-US" sz="1600" dirty="0" err="1"/>
              <a:t>solar_position</a:t>
            </a:r>
            <a:r>
              <a:rPr lang="en-US" sz="1600" dirty="0"/>
              <a:t>["azimuth"],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dni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ghi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dhi</a:t>
            </a:r>
            <a:r>
              <a:rPr lang="en-US" sz="1600" dirty="0"/>
              <a:t>"], albedo=rho) </a:t>
            </a:r>
            <a:r>
              <a:rPr lang="en-US" sz="1200" dirty="0">
                <a:solidFill>
                  <a:srgbClr val="1907C9"/>
                </a:solidFill>
              </a:rPr>
              <a:t># Directly apply the isotropic models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data.head</a:t>
            </a:r>
            <a:r>
              <a:rPr lang="en-US" sz="1600" dirty="0"/>
              <a:t>(12)) </a:t>
            </a:r>
            <a:r>
              <a:rPr lang="en-US" sz="1600" dirty="0">
                <a:solidFill>
                  <a:srgbClr val="1907C9"/>
                </a:solidFill>
              </a:rPr>
              <a:t># Show the first 12 lines of the </a:t>
            </a:r>
            <a:r>
              <a:rPr lang="en-US" sz="1600" dirty="0" err="1">
                <a:solidFill>
                  <a:srgbClr val="1907C9"/>
                </a:solidFill>
              </a:rPr>
              <a:t>DataFrame</a:t>
            </a:r>
            <a:r>
              <a:rPr lang="en-US" sz="1600" dirty="0">
                <a:solidFill>
                  <a:srgbClr val="1907C9"/>
                </a:solidFill>
              </a:rPr>
              <a:t> </a:t>
            </a:r>
            <a:endParaRPr lang="en-US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11343176" y="2034239"/>
            <a:ext cx="624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values</a:t>
            </a:r>
            <a:endParaRPr lang="en-US" sz="11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B22742F-6F77-5807-29E4-E2D30F4ABC28}"/>
              </a:ext>
            </a:extLst>
          </p:cNvPr>
          <p:cNvSpPr txBox="1"/>
          <p:nvPr/>
        </p:nvSpPr>
        <p:spPr>
          <a:xfrm>
            <a:off x="6472520" y="5635225"/>
            <a:ext cx="49055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FF"/>
                </a:highlight>
              </a:rPr>
              <a:t>Pvlib ref</a:t>
            </a:r>
            <a:br>
              <a:rPr lang="en-US" sz="1400" dirty="0">
                <a:highlight>
                  <a:srgbClr val="FFFFFF"/>
                </a:highlight>
              </a:rPr>
            </a:br>
            <a:r>
              <a:rPr lang="en-US" sz="1400" dirty="0">
                <a:highlight>
                  <a:srgbClr val="FFFFFF"/>
                </a:highlight>
              </a:rPr>
              <a:t>*William F. Holmgren, Clifford W. Hansen, and Mark A. </a:t>
            </a:r>
            <a:r>
              <a:rPr lang="en-US" sz="1400" dirty="0" err="1">
                <a:highlight>
                  <a:srgbClr val="FFFFFF"/>
                </a:highlight>
              </a:rPr>
              <a:t>Mikofski</a:t>
            </a:r>
            <a:r>
              <a:rPr lang="en-US" sz="1400" dirty="0">
                <a:highlight>
                  <a:srgbClr val="FFFFFF"/>
                </a:highlight>
              </a:rPr>
              <a:t>. “pvlib python: a python package for modeling solar energy systems.” Journal of Open Source Software, 3(29), 884, (2018). </a:t>
            </a:r>
            <a:r>
              <a:rPr lang="en-US" sz="1400" dirty="0">
                <a:highlight>
                  <a:srgbClr val="FFFFFF"/>
                </a:highlight>
                <a:hlinkClick r:id="rId2"/>
              </a:rPr>
              <a:t>https://doi.org/10.21105/joss.00884</a:t>
            </a:r>
            <a:endParaRPr lang="en-US" sz="1400" dirty="0">
              <a:highlight>
                <a:srgbClr val="FFFFFF"/>
              </a:highligh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0A1D764-A83E-15C4-3002-E463533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" y="3311143"/>
            <a:ext cx="5451585" cy="3290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7B45B45-86B8-87DF-D8F8-C2A086197B6C}"/>
              </a:ext>
            </a:extLst>
          </p:cNvPr>
          <p:cNvCxnSpPr>
            <a:cxnSpLocks/>
          </p:cNvCxnSpPr>
          <p:nvPr/>
        </p:nvCxnSpPr>
        <p:spPr>
          <a:xfrm flipH="1">
            <a:off x="5576271" y="4836820"/>
            <a:ext cx="877533" cy="58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8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3/4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</a:t>
            </a:r>
            <a:r>
              <a:rPr lang="en-US" sz="1600" dirty="0" err="1"/>
              <a:t>my_func_name</a:t>
            </a:r>
            <a:r>
              <a:rPr lang="en-US" sz="1600" dirty="0"/>
              <a:t>(argument1, argument2):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600" dirty="0"/>
              <a:t>	y = argument1 + argument2 * 2 </a:t>
            </a:r>
          </a:p>
          <a:p>
            <a:r>
              <a:rPr lang="en-US" sz="1600" dirty="0"/>
              <a:t>	return y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(1,argument2=3) </a:t>
            </a:r>
            <a:r>
              <a:rPr lang="en-US" sz="1200" dirty="0">
                <a:solidFill>
                  <a:srgbClr val="1907C9"/>
                </a:solidFill>
              </a:rPr>
              <a:t>#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</a:t>
            </a:r>
            <a:r>
              <a:rPr lang="en-US" sz="1400" dirty="0"/>
              <a:t>) </a:t>
            </a:r>
            <a:r>
              <a:rPr lang="en-US" sz="1100" dirty="0">
                <a:solidFill>
                  <a:srgbClr val="1907C9"/>
                </a:solidFill>
              </a:rPr>
              <a:t># Return 8</a:t>
            </a:r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72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4/4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my_func_name2(argument1, argument2, argument3=0):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Argument3 is optional</a:t>
            </a:r>
          </a:p>
          <a:p>
            <a:r>
              <a:rPr lang="en-US" sz="1600" dirty="0"/>
              <a:t>	y = argument1 + argument2 * 2  + argument3</a:t>
            </a:r>
          </a:p>
          <a:p>
            <a:r>
              <a:rPr lang="en-US" sz="1600" dirty="0"/>
              <a:t>	return y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my_func_name2(1,2,2) </a:t>
            </a:r>
            <a:r>
              <a:rPr lang="en-US" sz="1200" dirty="0">
                <a:solidFill>
                  <a:srgbClr val="1907C9"/>
                </a:solidFill>
              </a:rPr>
              <a:t># Apply the function with three arguments and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argument1=2, 3</a:t>
            </a:r>
            <a:r>
              <a:rPr lang="en-US" sz="1400" dirty="0"/>
              <a:t>) </a:t>
            </a:r>
          </a:p>
          <a:p>
            <a:r>
              <a:rPr lang="en-US" sz="1100" dirty="0">
                <a:solidFill>
                  <a:srgbClr val="1907C9"/>
                </a:solidFill>
              </a:rPr>
              <a:t># Crash because all arguments need to be specified on the right of a keyword argument</a:t>
            </a:r>
          </a:p>
          <a:p>
            <a:endParaRPr lang="en-US" sz="1100" dirty="0">
              <a:solidFill>
                <a:srgbClr val="1907C9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	-&gt; “”” </a:t>
            </a:r>
            <a:r>
              <a:rPr lang="en-US" sz="1400" dirty="0" err="1">
                <a:solidFill>
                  <a:srgbClr val="FF0000"/>
                </a:solidFill>
              </a:rPr>
              <a:t>SyntaxError</a:t>
            </a:r>
            <a:r>
              <a:rPr lang="en-US" sz="1400" dirty="0">
                <a:solidFill>
                  <a:srgbClr val="FF0000"/>
                </a:solidFill>
              </a:rPr>
              <a:t>: positional argument follows keyword argument”””</a:t>
            </a:r>
          </a:p>
          <a:p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96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86A95-3430-C8D3-0E36-4FC3BD84C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3081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63710</TotalTime>
  <Words>2467</Words>
  <Application>Microsoft Office PowerPoint</Application>
  <PresentationFormat>Grand écran</PresentationFormat>
  <Paragraphs>365</Paragraphs>
  <Slides>29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Thème Office</vt:lpstr>
      <vt:lpstr>Présentation PowerPoint</vt:lpstr>
      <vt:lpstr>Curriculum</vt:lpstr>
      <vt:lpstr>Agenda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Agenda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1965</cp:revision>
  <dcterms:created xsi:type="dcterms:W3CDTF">2019-05-16T10:04:01Z</dcterms:created>
  <dcterms:modified xsi:type="dcterms:W3CDTF">2024-11-25T19:53:36Z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